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5" r:id="rId12"/>
    <p:sldId id="360" r:id="rId13"/>
    <p:sldId id="361" r:id="rId14"/>
    <p:sldId id="362" r:id="rId15"/>
    <p:sldId id="363" r:id="rId16"/>
    <p:sldId id="364" r:id="rId17"/>
    <p:sldId id="302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007CC3"/>
    <a:srgbClr val="FFFCF4"/>
    <a:srgbClr val="FFF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7475" autoAdjust="0"/>
  </p:normalViewPr>
  <p:slideViewPr>
    <p:cSldViewPr>
      <p:cViewPr>
        <p:scale>
          <a:sx n="100" d="100"/>
          <a:sy n="100" d="100"/>
        </p:scale>
        <p:origin x="-2070" y="-73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46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FA5886-67E4-4ABC-BC03-140C99232C98}" type="datetimeFigureOut">
              <a:rPr lang="cs-CZ"/>
              <a:pPr>
                <a:defRPr/>
              </a:pPr>
              <a:t>4.3.2015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76A800-3217-40FC-B092-403A61FCD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19DA9-07E8-4458-B3E9-C5B85B44D35A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E6B6-7D33-469D-82DA-C4E3EACEE8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CBFD-41D6-4075-A8C6-8BA9F58EB4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BA5D-79ED-4EC1-8B37-132394574B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FDD9-D96B-442E-9739-E6BAF7E0CC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2701-0E90-47B6-98AB-E7F65588ED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62FD-1EE5-44A1-BB74-5C2022A8099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32F2-0EBD-4F15-BD5A-352CEC5E07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C28-D202-4EE4-A3FC-1019B679EE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CBDB-8860-4FFF-94A2-B5CACED7F8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2C48-9ABD-4A9A-899D-A67BA2D93E0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2A44-1973-4B49-A4E0-3AA12D5D47E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7307C7-021C-46BD-B07A-019C7D05E4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1026" name="CorelDRAW" r:id="rId4" imgW="1857600" imgH="127800" progId="">
              <p:embed/>
            </p:oleObj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836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RNDr. Jiří </a:t>
            </a:r>
            <a:r>
              <a:rPr lang="cs-CZ" sz="1400" i="1" dirty="0" smtClean="0">
                <a:latin typeface="Arial" charset="0"/>
                <a:cs typeface="Arial" charset="0"/>
              </a:rPr>
              <a:t>Kocián, RNDr. Josef Glos</a:t>
            </a:r>
            <a:endParaRPr lang="cs-CZ" sz="1400" i="1" dirty="0">
              <a:latin typeface="Arial" charset="0"/>
              <a:cs typeface="Arial" charset="0"/>
            </a:endParaRP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AGERIS s. r. o.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Jeřábkova 5, 602 00 Brno</a:t>
            </a:r>
          </a:p>
          <a:p>
            <a:pPr algn="ctr"/>
            <a:r>
              <a:rPr lang="cs-CZ" sz="1400" i="1" dirty="0">
                <a:latin typeface="Arial" charset="0"/>
                <a:cs typeface="Arial" charset="0"/>
              </a:rPr>
              <a:t> E-mail: </a:t>
            </a:r>
            <a:r>
              <a:rPr lang="cs-CZ" sz="1400" i="1" dirty="0" err="1" smtClean="0">
                <a:latin typeface="Arial" charset="0"/>
                <a:cs typeface="Arial" charset="0"/>
              </a:rPr>
              <a:t>jiri.kocian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r>
              <a:rPr lang="cs-CZ" sz="1400" i="1" dirty="0" smtClean="0">
                <a:latin typeface="Arial" charset="0"/>
                <a:cs typeface="Arial" charset="0"/>
              </a:rPr>
              <a:t>, </a:t>
            </a:r>
            <a:r>
              <a:rPr lang="cs-CZ" sz="1400" i="1" dirty="0" err="1" smtClean="0">
                <a:latin typeface="Arial" charset="0"/>
                <a:cs typeface="Arial" charset="0"/>
              </a:rPr>
              <a:t>josef.glos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endParaRPr lang="cs-CZ" sz="1400" i="1" dirty="0">
              <a:latin typeface="Arial" charset="0"/>
              <a:cs typeface="Arial" charset="0"/>
            </a:endParaRPr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1027" name="CorelDRAW" r:id="rId5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1028" name="CorelDRAW" r:id="rId6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1029" name="CorelDRAW" r:id="rId7" imgW="1938240" imgH="461160" progId="">
              <p:embed/>
            </p:oleObj>
          </a:graphicData>
        </a:graphic>
      </p:graphicFrame>
      <p:sp>
        <p:nvSpPr>
          <p:cNvPr id="1032" name="Obdélník 11"/>
          <p:cNvSpPr>
            <a:spLocks noChangeArrowheads="1"/>
          </p:cNvSpPr>
          <p:nvPr/>
        </p:nvSpPr>
        <p:spPr bwMode="auto">
          <a:xfrm>
            <a:off x="357188" y="1928813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Územně plánovací dokumentace, ÚSES, ochrana krajiny v přípravě pozemkových úprav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</a:t>
            </a:r>
            <a:r>
              <a:rPr lang="cs-CZ" sz="1200" b="1" dirty="0">
                <a:latin typeface="Arial" charset="0"/>
                <a:cs typeface="Arial" charset="0"/>
              </a:rPr>
              <a:t>. </a:t>
            </a:r>
            <a:r>
              <a:rPr lang="cs-CZ" sz="1200" b="1" dirty="0" smtClean="0">
                <a:latin typeface="Arial" charset="0"/>
                <a:cs typeface="Arial" charset="0"/>
              </a:rPr>
              <a:t>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214313" y="282575"/>
          <a:ext cx="1008062" cy="360363"/>
        </p:xfrm>
        <a:graphic>
          <a:graphicData uri="http://schemas.openxmlformats.org/presentationml/2006/ole">
            <p:oleObj spid="_x0000_s1030" name="CorelPhotoPaint.Image.9" r:id="rId8" imgW="3847619" imgH="1371429" progId="">
              <p:embed/>
            </p:oleObj>
          </a:graphicData>
        </a:graphic>
      </p:graphicFrame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939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939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939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939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Analýza podkladů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analýza řešení z podkladů a jejich vzájemného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vztahu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identifikace možných problémů ve vztahu k návrhu pozemkové úpravy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9398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6562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6563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6564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6565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6566" name="CorelPhotoPaint.Image.9" r:id="rId7" imgW="3847619" imgH="1371429" progId="">
              <p:embed/>
            </p:oleObj>
          </a:graphicData>
        </a:graphic>
      </p:graphicFrame>
      <p:pic>
        <p:nvPicPr>
          <p:cNvPr id="10" name="Obrázek 9" descr="ÚP Otni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9323"/>
            <a:ext cx="9144000" cy="645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041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041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042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042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Ochrana krajiny v pozemkových úpravách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respektování chráněných částí přírody a krajiny v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opatření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PSZ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0422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1442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1443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1444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1445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Typy chráněných částí přírody a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krajiny: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zvláště chráněná území (ZCHÚ) - národní parky (NP) + jejich zonace, chráněné krajinné oblasti (CHKO + jejich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zonace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), národní přírodní rezervace (NPR), národní přírodní památky (NPP), přírodní rezervace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PR) a přírodní památky (PP)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Natura 2000 - evropsky významné lokality (EVL) a ptačí oblasti (PO)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památné stromy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významné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krajinné prvky - zákonem taxativně vyjmenované + registrované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ochrana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krajinného rázu a přírodní parky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přechodně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chráněné plochy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1446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349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349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349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349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Zdroje informací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příslušné orgány ochrany přírody a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krajiny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Agentura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ochrany přírody a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krajiny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jiné - např. ÚAP, mapové servery apod.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3494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451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451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451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451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Ochrana krajiny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Opatření PSZ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ÚSES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PEO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jiná – speciální opatření, PPO???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4518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6553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6553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6554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6554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Posuzování vlivů na ŽP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Záměry podléhající posouzení: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Příloha č. 1 k zákonu č. 100/2001 Sb. o posuzování vlivů na ŽP, v platném znění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Kategorie 1 (záměry vždy podléhající posouzení) – např. trvalé odlesnění či zalesnění o ploše nad 25 ha, vodní 	nádrže s objemem nad 10 mil. m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³,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projekty VH úprav (odvodnění, závlahy, PEO, terénní úpravy…) 	na ploše nad 50 ha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Kategorie 2 (záměry vyžadující zjišťovací řízení) – např. trvalé nebo dočasné odlesnění plochy 5 - 25 ha,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restrukturalizace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pozemků v krajině (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intenzifikace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či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naopak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uvedení ZP do klidu) na ploše od 10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ha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VH úpravy (odvodnění, závlahy, PEO, terénní úpravy…) na ploše od 10 do 50 ha, úpravy toků a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PPO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významně měnící charakter toku a ráz krajiny, rybníky k chovu ryb s obsádkou nad 10 t živé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hmotnosti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vodní nádrže s objemem nad 100 tis. m</a:t>
            </a:r>
            <a:r>
              <a:rPr lang="cs-CZ" sz="1000" dirty="0" smtClean="0">
                <a:latin typeface="Arial" pitchFamily="34" charset="0"/>
                <a:cs typeface="Arial" pitchFamily="34" charset="0"/>
              </a:rPr>
              <a:t>³,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65542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2867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2867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2867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28677" name="CorelDRAW" r:id="rId6" imgW="1938240" imgH="461160" progId="">
              <p:embed/>
            </p:oleObj>
          </a:graphicData>
        </a:graphic>
      </p:graphicFrame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ÚPD, ÚSES, ochrana krajiny v přípravě PÚ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76225"/>
          <a:ext cx="1008063" cy="360363"/>
        </p:xfrm>
        <a:graphic>
          <a:graphicData uri="http://schemas.openxmlformats.org/presentationml/2006/ole">
            <p:oleObj spid="_x0000_s28678" name="CorelPhotoPaint.Image.9" r:id="rId7" imgW="3847619" imgH="1371429" progId="">
              <p:embed/>
            </p:oleObj>
          </a:graphicData>
        </a:graphic>
      </p:graphicFrame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785813" y="2928938"/>
            <a:ext cx="7862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 smtClean="0">
                <a:latin typeface="Arial" charset="0"/>
                <a:cs typeface="Arial" charset="0"/>
              </a:rPr>
              <a:t>Děkujeme </a:t>
            </a:r>
            <a:r>
              <a:rPr lang="cs-CZ" sz="4000" b="1" dirty="0">
                <a:latin typeface="Arial" charset="0"/>
                <a:cs typeface="Arial" charset="0"/>
              </a:rPr>
              <a:t>za pozornost</a:t>
            </a:r>
            <a:endParaRPr lang="cs-CZ" sz="4000" dirty="0">
              <a:latin typeface="Arial" charset="0"/>
              <a:cs typeface="Arial" charset="0"/>
            </a:endParaRPr>
          </a:p>
          <a:p>
            <a:pPr algn="ctr"/>
            <a:endParaRPr lang="cs-CZ" sz="1600" i="1" dirty="0">
              <a:latin typeface="Arial" charset="0"/>
              <a:cs typeface="Arial" charset="0"/>
            </a:endParaRP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836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RNDr. Jiří Kocián, RNDr. Josef Glos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AGERIS s. r. o.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Jeřábkova 5, 602 00 Brno</a:t>
            </a:r>
          </a:p>
          <a:p>
            <a:pPr algn="ctr"/>
            <a:r>
              <a:rPr lang="cs-CZ" sz="1400" i="1" dirty="0" smtClean="0">
                <a:latin typeface="Arial" charset="0"/>
                <a:cs typeface="Arial" charset="0"/>
              </a:rPr>
              <a:t> E-mail: </a:t>
            </a:r>
            <a:r>
              <a:rPr lang="cs-CZ" sz="1400" i="1" dirty="0" err="1" smtClean="0">
                <a:latin typeface="Arial" charset="0"/>
                <a:cs typeface="Arial" charset="0"/>
              </a:rPr>
              <a:t>jiri.kocian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r>
              <a:rPr lang="cs-CZ" sz="1400" i="1" dirty="0" smtClean="0">
                <a:latin typeface="Arial" charset="0"/>
                <a:cs typeface="Arial" charset="0"/>
              </a:rPr>
              <a:t>, </a:t>
            </a:r>
            <a:r>
              <a:rPr lang="cs-CZ" sz="1400" i="1" dirty="0" err="1" smtClean="0">
                <a:latin typeface="Arial" charset="0"/>
                <a:cs typeface="Arial" charset="0"/>
              </a:rPr>
              <a:t>josef.glos</a:t>
            </a:r>
            <a:r>
              <a:rPr lang="cs-CZ" sz="1400" i="1" dirty="0" smtClean="0">
                <a:latin typeface="Arial" charset="0"/>
                <a:cs typeface="Arial" charset="0"/>
              </a:rPr>
              <a:t>@</a:t>
            </a:r>
            <a:r>
              <a:rPr lang="cs-CZ" sz="1400" i="1" dirty="0" err="1" smtClean="0">
                <a:latin typeface="Arial" charset="0"/>
                <a:cs typeface="Arial" charset="0"/>
              </a:rPr>
              <a:t>ageris.cz</a:t>
            </a:r>
            <a:endParaRPr lang="cs-CZ" sz="1400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205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205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205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205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Územně plánovací dokumentace (ÚPD):</a:t>
            </a:r>
            <a:endParaRPr lang="cs-CZ" sz="1600" b="1" dirty="0">
              <a:latin typeface="Arial" charset="0"/>
              <a:cs typeface="Arial" charset="0"/>
            </a:endParaRPr>
          </a:p>
          <a:p>
            <a:endParaRPr lang="cs-CZ" sz="16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charset="0"/>
                <a:cs typeface="Arial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zásadní podklad pro návrhy pozemkových úprav (zejm. pro plány společných zařízení - viz § 9 odst. 15 zákona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č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139/2002 Sb., v platném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znění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2054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2226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2227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2228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2229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Typy ÚPD:</a:t>
            </a:r>
            <a:endParaRPr lang="cs-CZ" sz="1600" b="1" dirty="0">
              <a:latin typeface="Arial" charset="0"/>
              <a:cs typeface="Arial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krajská ÚPD = zásady územního rozvoje + regulační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plány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ÚPD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obcí = územní plány (nebo starší územní plány obcí či ještě starší územní plány sídelních útvarů) +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regulační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plány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2230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325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325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325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325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Význam jednotlivých typů ÚPD pro pozemkové úpravy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zásady územního rozvoje - náležitosti, podrobnost řešení, vztah k ÚPD obcí, důležitost časové posloupnosti,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vztah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k pozemkovým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úpravám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územní plány (příp. ÚPO nebo ÚPSÚ) - náležitosti, podrobnost řešení, vztah k ZÚR, vztah k pozemkovým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úpravám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regulační plány - náležitosti, podrobnost řešení, vztah k ZÚR a ÚP, vztah k pozemkovým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úpravám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3254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4274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4275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4276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4277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Analýza řešení platné ÚPD ve vztahu k pozemkových úpravám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rozbor všech relevantních ploch a koridorů ÚPD zasahujících do upravovaného území a stanovených podmínek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pro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jejich využití - vztah k řešení PSZ, vztah k obvodu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PÚ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4278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5298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5299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5300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5301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Územně plánovací dokumentace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Arial" pitchFamily="34" charset="0"/>
                <a:cs typeface="Arial" pitchFamily="34" charset="0"/>
              </a:rPr>
              <a:t>Souběh zpracování ÚPD a pozemkových úprav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nutnost časové a věcné koordinace a vzájemné zpětné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vazby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5302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6322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6323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6324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6325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Územní systém ekologické stability (ÚSES)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základní opatření k ochraně a tvorbě životního prostředí v rámci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PÚ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6326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7346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7347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7348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7349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Územní systém ekologické stability (ÚSES)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problematika řešených úrovní v rámci PÚ (tj. úrovní nadregionální, regionální a místní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charset="0"/>
                <a:cs typeface="Arial" charset="0"/>
              </a:rPr>
              <a:t> § 9 odst. (8)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zákona č. 139/2002 Sb., v platném znění </a:t>
            </a:r>
            <a:r>
              <a:rPr lang="cs-CZ" sz="1200" dirty="0" smtClean="0">
                <a:latin typeface="Arial" charset="0"/>
                <a:cs typeface="Arial" charset="0"/>
              </a:rPr>
              <a:t>- „místní“ ÚSES jako příklad opatření ke zvýšení ES v 	rámci PSZ - problematické slovo „místní“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7350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86625" y="5867400"/>
          <a:ext cx="1857375" cy="128588"/>
        </p:xfrm>
        <a:graphic>
          <a:graphicData uri="http://schemas.openxmlformats.org/presentationml/2006/ole">
            <p:oleObj spid="_x0000_s58370" name="CorelDRAW" r:id="rId3" imgW="1857600" imgH="127800" progId="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0" y="1268413"/>
          <a:ext cx="9144000" cy="120650"/>
        </p:xfrm>
        <a:graphic>
          <a:graphicData uri="http://schemas.openxmlformats.org/presentationml/2006/ole">
            <p:oleObj spid="_x0000_s58371" name="CorelDRAW" r:id="rId4" imgW="7770960" imgH="127800" progId="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39738" y="4419600"/>
          <a:ext cx="322262" cy="1885950"/>
        </p:xfrm>
        <a:graphic>
          <a:graphicData uri="http://schemas.openxmlformats.org/presentationml/2006/ole">
            <p:oleObj spid="_x0000_s58372" name="CorelDRAW" r:id="rId5" imgW="361800" imgH="2113920" progId="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0" y="5749925"/>
          <a:ext cx="1828800" cy="290513"/>
        </p:xfrm>
        <a:graphic>
          <a:graphicData uri="http://schemas.openxmlformats.org/presentationml/2006/ole">
            <p:oleObj spid="_x0000_s58373" name="CorelDRAW" r:id="rId6" imgW="1938240" imgH="461160" progId="">
              <p:embed/>
            </p:oleObj>
          </a:graphicData>
        </a:graphic>
      </p:graphicFrame>
      <p:sp>
        <p:nvSpPr>
          <p:cNvPr id="2055" name="Text Box 23"/>
          <p:cNvSpPr txBox="1">
            <a:spLocks noChangeArrowheads="1"/>
          </p:cNvSpPr>
          <p:nvPr/>
        </p:nvSpPr>
        <p:spPr bwMode="auto">
          <a:xfrm>
            <a:off x="250825" y="836613"/>
            <a:ext cx="871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charset="0"/>
                <a:cs typeface="Arial" charset="0"/>
              </a:rPr>
              <a:t>Územní systém ekologické stability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900113" y="1700213"/>
            <a:ext cx="78628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Podklady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platná a rozpracovaná ÚPD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oborové dokumentace ÚSES - Plány ÚSES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územně analytické podklady (ÚAP) a územní studie (ÚS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7950" y="6453188"/>
            <a:ext cx="892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 dirty="0" smtClean="0">
                <a:latin typeface="Arial" charset="0"/>
                <a:cs typeface="Arial" charset="0"/>
              </a:rPr>
              <a:t>MENDELU, Brno, 5. 2. 2015</a:t>
            </a:r>
            <a:endParaRPr lang="cs-CZ" sz="32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23850" y="260350"/>
          <a:ext cx="1008063" cy="360363"/>
        </p:xfrm>
        <a:graphic>
          <a:graphicData uri="http://schemas.openxmlformats.org/presentationml/2006/ole">
            <p:oleObj spid="_x0000_s58374" name="CorelPhotoPaint.Image.9" r:id="rId7" imgW="3847619" imgH="13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635</Words>
  <Application>Microsoft Office PowerPoint</Application>
  <PresentationFormat>Předvádění na obrazovce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Default Design</vt:lpstr>
      <vt:lpstr>CorelDRAW</vt:lpstr>
      <vt:lpstr>CorelPhotoPaint.Image.9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pivo</dc:creator>
  <cp:lastModifiedBy>pepa</cp:lastModifiedBy>
  <cp:revision>197</cp:revision>
  <dcterms:created xsi:type="dcterms:W3CDTF">2003-03-03T14:34:29Z</dcterms:created>
  <dcterms:modified xsi:type="dcterms:W3CDTF">2015-03-04T12:32:42Z</dcterms:modified>
</cp:coreProperties>
</file>